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3"/>
    <p:restoredTop sz="94610"/>
  </p:normalViewPr>
  <p:slideViewPr>
    <p:cSldViewPr snapToGrid="0" snapToObjects="1">
      <p:cViewPr>
        <p:scale>
          <a:sx n="124" d="100"/>
          <a:sy n="124" d="100"/>
        </p:scale>
        <p:origin x="328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81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Illustration generated in this chat and saved at /mnt/data/collaboration_au_cœur_de_la_logistique_durable.png, then cropped locally to /mnt/data/snatt_ppt_work/collaboration_cropped.png for layout purposes.
- Gradient frame and background motifs created as original vector decoration in the PowerPoint source code.
- Text content based on user-provided instructions in the conversation.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hyperlink" Target="http://www.snatt-cfecgc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hyperlink" Target="mailto:contact@snatt-cfecgc.fr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C3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8C3F2"/>
          </a:solidFill>
          <a:ln w="12700">
            <a:solidFill>
              <a:srgbClr val="D8C3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" y="381762"/>
            <a:ext cx="12191695" cy="6858000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8092440" y="502920"/>
            <a:ext cx="1920240" cy="1920240"/>
          </a:xfrm>
          <a:prstGeom prst="ellipse">
            <a:avLst/>
          </a:prstGeom>
          <a:solidFill>
            <a:srgbClr val="FFF2B5">
              <a:alpha val="80000"/>
            </a:srgbClr>
          </a:solidFill>
          <a:ln w="12700">
            <a:solidFill>
              <a:srgbClr val="FFF2B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6" name="Shape 2"/>
          <p:cNvSpPr/>
          <p:nvPr/>
        </p:nvSpPr>
        <p:spPr>
          <a:xfrm>
            <a:off x="10652760" y="5212080"/>
            <a:ext cx="256032" cy="256032"/>
          </a:xfrm>
          <a:prstGeom prst="ellipse">
            <a:avLst/>
          </a:prstGeom>
          <a:solidFill>
            <a:srgbClr val="F4C623"/>
          </a:solidFill>
          <a:ln w="12700">
            <a:solidFill>
              <a:srgbClr val="F4C6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3"/>
          <p:cNvSpPr/>
          <p:nvPr/>
        </p:nvSpPr>
        <p:spPr>
          <a:xfrm>
            <a:off x="10927080" y="5486400"/>
            <a:ext cx="201168" cy="201168"/>
          </a:xfrm>
          <a:prstGeom prst="ellipse">
            <a:avLst/>
          </a:prstGeom>
          <a:solidFill>
            <a:srgbClr val="62A744"/>
          </a:solidFill>
          <a:ln w="12700">
            <a:solidFill>
              <a:srgbClr val="62A744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8" name="Shape 4"/>
          <p:cNvSpPr/>
          <p:nvPr/>
        </p:nvSpPr>
        <p:spPr>
          <a:xfrm>
            <a:off x="11183112" y="5285232"/>
            <a:ext cx="146304" cy="146304"/>
          </a:xfrm>
          <a:prstGeom prst="ellipse">
            <a:avLst/>
          </a:prstGeom>
          <a:solidFill>
            <a:srgbClr val="662483"/>
          </a:solidFill>
          <a:ln w="12700">
            <a:solidFill>
              <a:srgbClr val="66248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5"/>
          <p:cNvSpPr/>
          <p:nvPr/>
        </p:nvSpPr>
        <p:spPr>
          <a:xfrm>
            <a:off x="457200" y="530352"/>
            <a:ext cx="4709160" cy="5650992"/>
          </a:xfrm>
          <a:prstGeom prst="roundRect">
            <a:avLst>
              <a:gd name="adj" fmla="val 3495"/>
            </a:avLst>
          </a:prstGeom>
          <a:solidFill>
            <a:srgbClr val="FFFFFF"/>
          </a:solidFill>
          <a:ln w="12700">
            <a:solidFill>
              <a:srgbClr val="E7DFF0"/>
            </a:solidFill>
            <a:prstDash val="solid"/>
          </a:ln>
          <a:effectLst>
            <a:outerShdw blurRad="22860" dist="1143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0" name="Shape 6"/>
          <p:cNvSpPr/>
          <p:nvPr/>
        </p:nvSpPr>
        <p:spPr>
          <a:xfrm>
            <a:off x="676656" y="786384"/>
            <a:ext cx="1783080" cy="329184"/>
          </a:xfrm>
          <a:prstGeom prst="roundRect">
            <a:avLst>
              <a:gd name="adj" fmla="val 50000"/>
            </a:avLst>
          </a:prstGeom>
          <a:solidFill>
            <a:srgbClr val="F0E4FF"/>
          </a:solidFill>
          <a:ln w="12700">
            <a:solidFill>
              <a:srgbClr val="F0E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7"/>
          <p:cNvSpPr/>
          <p:nvPr/>
        </p:nvSpPr>
        <p:spPr>
          <a:xfrm>
            <a:off x="790956" y="909358"/>
            <a:ext cx="157276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6624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ÉLECTIONS PROFESSIONNELLES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768096" y="1335024"/>
            <a:ext cx="388620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66248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APPEL À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66248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CANDIDATURES</a:t>
            </a:r>
            <a:endParaRPr lang="en-US" sz="2700" dirty="0"/>
          </a:p>
        </p:txBody>
      </p:sp>
      <p:sp>
        <p:nvSpPr>
          <p:cNvPr id="13" name="Shape 9"/>
          <p:cNvSpPr/>
          <p:nvPr/>
        </p:nvSpPr>
        <p:spPr>
          <a:xfrm>
            <a:off x="804672" y="2505456"/>
            <a:ext cx="1600200" cy="91440"/>
          </a:xfrm>
          <a:prstGeom prst="rect">
            <a:avLst/>
          </a:prstGeom>
          <a:solidFill>
            <a:srgbClr val="F4C623"/>
          </a:solidFill>
          <a:ln w="12700">
            <a:solidFill>
              <a:srgbClr val="F4C62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Text 10"/>
          <p:cNvSpPr/>
          <p:nvPr/>
        </p:nvSpPr>
        <p:spPr>
          <a:xfrm>
            <a:off x="768096" y="274320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2D1742"/>
                </a:solidFill>
                <a:latin typeface="Aptos Display" pitchFamily="34" charset="0"/>
              </a:rPr>
              <a:t>NOM DE L’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2D174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ENTREPRISE</a:t>
            </a:r>
            <a:endParaRPr lang="en-US" sz="1900" dirty="0"/>
          </a:p>
        </p:txBody>
      </p:sp>
      <p:sp>
        <p:nvSpPr>
          <p:cNvPr id="15" name="Shape 11"/>
          <p:cNvSpPr/>
          <p:nvPr/>
        </p:nvSpPr>
        <p:spPr>
          <a:xfrm>
            <a:off x="922919" y="3546223"/>
            <a:ext cx="3639312" cy="932688"/>
          </a:xfrm>
          <a:prstGeom prst="roundRect">
            <a:avLst>
              <a:gd name="adj" fmla="val 17647"/>
            </a:avLst>
          </a:prstGeom>
          <a:solidFill>
            <a:srgbClr val="662483"/>
          </a:solidFill>
          <a:ln w="12700">
            <a:solidFill>
              <a:srgbClr val="662483">
                <a:alpha val="0"/>
              </a:srgbClr>
            </a:solidFill>
            <a:prstDash val="solid"/>
          </a:ln>
          <a:effectLst>
            <a:outerShdw blurRad="15240" dist="889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16" name="Text 12"/>
          <p:cNvSpPr/>
          <p:nvPr/>
        </p:nvSpPr>
        <p:spPr>
          <a:xfrm>
            <a:off x="1115568" y="4895787"/>
            <a:ext cx="3127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7030A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Rejoignez-nous !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17" name="Text 13"/>
          <p:cNvSpPr/>
          <p:nvPr/>
        </p:nvSpPr>
        <p:spPr>
          <a:xfrm>
            <a:off x="988376" y="3617089"/>
            <a:ext cx="3547872" cy="7909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+mj-lt"/>
                <a:ea typeface="Aptos" pitchFamily="34" charset="-122"/>
                <a:cs typeface="Aptos" pitchFamily="34" charset="-120"/>
              </a:rPr>
              <a:t>L’encadrement à sa voix.</a:t>
            </a:r>
            <a:br>
              <a:rPr lang="en-US" sz="2000" b="1" dirty="0">
                <a:solidFill>
                  <a:schemeClr val="bg1"/>
                </a:solidFill>
                <a:latin typeface="+mj-lt"/>
                <a:ea typeface="Aptos" pitchFamily="34" charset="-122"/>
                <a:cs typeface="Aptos" pitchFamily="34" charset="-120"/>
              </a:rPr>
            </a:br>
            <a:r>
              <a:rPr lang="en-US" sz="2000" b="1" dirty="0">
                <a:solidFill>
                  <a:schemeClr val="bg1"/>
                </a:solidFill>
                <a:latin typeface="+mj-lt"/>
                <a:ea typeface="Aptos" pitchFamily="34" charset="-122"/>
                <a:cs typeface="Aptos" pitchFamily="34" charset="-120"/>
              </a:rPr>
              <a:t>Et si c’était la vôtre ?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822960" y="5623560"/>
            <a:ext cx="3713288" cy="384048"/>
          </a:xfrm>
          <a:prstGeom prst="roundRect">
            <a:avLst>
              <a:gd name="adj" fmla="val 38095"/>
            </a:avLst>
          </a:prstGeom>
          <a:solidFill>
            <a:srgbClr val="F0E4FF"/>
          </a:solidFill>
          <a:ln w="12700">
            <a:solidFill>
              <a:srgbClr val="F0E4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5"/>
          <p:cNvSpPr/>
          <p:nvPr/>
        </p:nvSpPr>
        <p:spPr>
          <a:xfrm>
            <a:off x="785759" y="5765535"/>
            <a:ext cx="3776472" cy="10009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662483"/>
                </a:solidFill>
                <a:latin typeface="Aptos" pitchFamily="34" charset="0"/>
              </a:rPr>
              <a:t>Un syndicalisme constructif, utile et proche du terrain</a:t>
            </a:r>
            <a:endParaRPr lang="en-US" sz="1100" i="1" dirty="0"/>
          </a:p>
        </p:txBody>
      </p:sp>
      <p:sp>
        <p:nvSpPr>
          <p:cNvPr id="22" name="Shape 18"/>
          <p:cNvSpPr/>
          <p:nvPr/>
        </p:nvSpPr>
        <p:spPr>
          <a:xfrm>
            <a:off x="5623560" y="868680"/>
            <a:ext cx="5806440" cy="4846320"/>
          </a:xfrm>
          <a:prstGeom prst="roundRect">
            <a:avLst>
              <a:gd name="adj" fmla="val 3774"/>
            </a:avLst>
          </a:prstGeom>
          <a:solidFill>
            <a:srgbClr val="662483">
              <a:alpha val="88000"/>
            </a:srgbClr>
          </a:solidFill>
          <a:ln w="12700">
            <a:solidFill>
              <a:srgbClr val="66248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3" name="Shape 19"/>
          <p:cNvSpPr/>
          <p:nvPr/>
        </p:nvSpPr>
        <p:spPr>
          <a:xfrm>
            <a:off x="5468112" y="713232"/>
            <a:ext cx="5806440" cy="484632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E7DFF0"/>
            </a:solidFill>
            <a:prstDash val="solid"/>
          </a:ln>
          <a:effectLst>
            <a:outerShdw blurRad="25400" dist="1270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pic>
        <p:nvPicPr>
          <p:cNvPr id="24" name="Image 2" descr="/mnt/data/snatt_ppt_work/collaboration_cropped.png"/>
          <p:cNvPicPr>
            <a:picLocks noChangeAspect="1"/>
          </p:cNvPicPr>
          <p:nvPr/>
        </p:nvPicPr>
        <p:blipFill>
          <a:blip r:embed="rId7"/>
          <a:srcRect l="1590" r="1590"/>
          <a:stretch/>
        </p:blipFill>
        <p:spPr>
          <a:xfrm>
            <a:off x="5559552" y="804672"/>
            <a:ext cx="5623560" cy="4663440"/>
          </a:xfrm>
          <a:prstGeom prst="rect">
            <a:avLst/>
          </a:prstGeom>
        </p:spPr>
      </p:pic>
      <p:sp>
        <p:nvSpPr>
          <p:cNvPr id="25" name="Shape 20"/>
          <p:cNvSpPr/>
          <p:nvPr/>
        </p:nvSpPr>
        <p:spPr>
          <a:xfrm>
            <a:off x="6435886" y="5877306"/>
            <a:ext cx="1921397" cy="598932"/>
          </a:xfrm>
          <a:prstGeom prst="roundRect">
            <a:avLst>
              <a:gd name="adj" fmla="val 39130"/>
            </a:avLst>
          </a:prstGeom>
          <a:solidFill>
            <a:srgbClr val="FFFFFF"/>
          </a:solidFill>
          <a:ln w="12700">
            <a:solidFill>
              <a:srgbClr val="E7DFF0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26" name="Text 21"/>
          <p:cNvSpPr/>
          <p:nvPr/>
        </p:nvSpPr>
        <p:spPr>
          <a:xfrm>
            <a:off x="5806440" y="6134479"/>
            <a:ext cx="32461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62483"/>
                </a:solidFill>
                <a:latin typeface="Aptos" pitchFamily="34" charset="0"/>
              </a:rPr>
              <a:t>Contact : </a:t>
            </a:r>
          </a:p>
          <a:p>
            <a:pPr marL="0" indent="0" algn="ctr">
              <a:buNone/>
            </a:pPr>
            <a:r>
              <a:rPr lang="en-US" sz="4000" dirty="0" err="1"/>
              <a:t>Prénom</a:t>
            </a:r>
            <a:r>
              <a:rPr lang="en-US" sz="4000" dirty="0"/>
              <a:t> Nom</a:t>
            </a:r>
          </a:p>
          <a:p>
            <a:pPr marL="0" indent="0" algn="ctr">
              <a:buNone/>
            </a:pPr>
            <a:r>
              <a:rPr lang="en-US" sz="4000" dirty="0" err="1"/>
              <a:t>Adresse</a:t>
            </a:r>
            <a:r>
              <a:rPr lang="en-US" sz="4000" dirty="0"/>
              <a:t> mail</a:t>
            </a:r>
          </a:p>
          <a:p>
            <a:pPr marL="0" indent="0" algn="ctr">
              <a:buNone/>
            </a:pPr>
            <a:r>
              <a:rPr lang="en-US" sz="4000" dirty="0"/>
              <a:t>06 XX XX XX XX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7CE736-7EC2-FFE7-C96E-AD896D09C1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2016" y="686905"/>
            <a:ext cx="1854401" cy="547891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002EBA6-2FB3-F684-9ACA-5EB6F7509D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6501" y="1348549"/>
            <a:ext cx="917143" cy="917143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D6C789D-5370-5156-8077-A7363D5D3E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9400" y="804672"/>
            <a:ext cx="5623560" cy="4647252"/>
          </a:xfrm>
          <a:prstGeom prst="rect">
            <a:avLst/>
          </a:prstGeom>
        </p:spPr>
      </p:pic>
      <p:sp>
        <p:nvSpPr>
          <p:cNvPr id="33" name="Shape 20">
            <a:extLst>
              <a:ext uri="{FF2B5EF4-FFF2-40B4-BE49-F238E27FC236}">
                <a16:creationId xmlns:a16="http://schemas.microsoft.com/office/drawing/2014/main" id="{1E74877C-9E23-B9E5-497D-701380C82A17}"/>
              </a:ext>
            </a:extLst>
          </p:cNvPr>
          <p:cNvSpPr/>
          <p:nvPr/>
        </p:nvSpPr>
        <p:spPr>
          <a:xfrm>
            <a:off x="8987395" y="5867525"/>
            <a:ext cx="1921397" cy="598932"/>
          </a:xfrm>
          <a:prstGeom prst="roundRect">
            <a:avLst>
              <a:gd name="adj" fmla="val 39130"/>
            </a:avLst>
          </a:prstGeom>
          <a:solidFill>
            <a:srgbClr val="FFFFFF"/>
          </a:solidFill>
          <a:ln w="12700">
            <a:solidFill>
              <a:srgbClr val="E7DFF0"/>
            </a:solidFill>
            <a:prstDash val="solid"/>
          </a:ln>
          <a:effectLst>
            <a:outerShdw blurRad="12700" dist="635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fr-FR" dirty="0"/>
          </a:p>
        </p:txBody>
      </p:sp>
      <p:sp>
        <p:nvSpPr>
          <p:cNvPr id="36" name="Text 21">
            <a:extLst>
              <a:ext uri="{FF2B5EF4-FFF2-40B4-BE49-F238E27FC236}">
                <a16:creationId xmlns:a16="http://schemas.microsoft.com/office/drawing/2014/main" id="{0B087D40-3B0A-DA13-C266-53A0E268BF50}"/>
              </a:ext>
            </a:extLst>
          </p:cNvPr>
          <p:cNvSpPr/>
          <p:nvPr/>
        </p:nvSpPr>
        <p:spPr>
          <a:xfrm>
            <a:off x="8325033" y="6121908"/>
            <a:ext cx="32461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662483"/>
                </a:solidFill>
                <a:latin typeface="Aptos" pitchFamily="34" charset="0"/>
              </a:rPr>
              <a:t>Contact : </a:t>
            </a:r>
          </a:p>
          <a:p>
            <a:pPr marL="0" indent="0" algn="ctr">
              <a:buNone/>
            </a:pPr>
            <a:r>
              <a:rPr lang="en-US" sz="4000" dirty="0" err="1"/>
              <a:t>Secrétariat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hlinkClick r:id="rId11"/>
              </a:rPr>
              <a:t>contact@snatt-cfecgc.fr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>
                <a:hlinkClick r:id="rId12"/>
              </a:rPr>
              <a:t>www.snatt-cfecgc.org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dirty="0"/>
              <a:t>01 53 16 16 37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7125</TotalTime>
  <Words>151</Words>
  <Application>Microsoft Macintosh PowerPoint</Application>
  <PresentationFormat>Grand écran</PresentationFormat>
  <Paragraphs>19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Présentation PowerPoint</vt:lpstr>
    </vt:vector>
  </TitlesOfParts>
  <Company>SNATT CFE-CGC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Appel à candidatures - GTI-GTC PAPREC INNOVATION</dc:title>
  <dc:subject>Appel à candidatures</dc:subject>
  <dc:creator>OpenAI</dc:creator>
  <cp:lastModifiedBy>Microsoft Office User</cp:lastModifiedBy>
  <cp:revision>4</cp:revision>
  <dcterms:created xsi:type="dcterms:W3CDTF">2026-09-10T08:41:40Z</dcterms:created>
  <dcterms:modified xsi:type="dcterms:W3CDTF">2026-09-15T07:45:22Z</dcterms:modified>
</cp:coreProperties>
</file>